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Playfair Display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  <p:embeddedFont>
      <p:font typeface="Source Code Pro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AECBD34-43E3-4434-AEA0-8879B370AD7E}">
  <a:tblStyle styleId="{4AECBD34-43E3-4434-AEA0-8879B370AD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4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6.xml"/><Relationship Id="rId44" Type="http://schemas.openxmlformats.org/officeDocument/2006/relationships/font" Target="fonts/SourceCodePro-bold.fntdata"/><Relationship Id="rId21" Type="http://schemas.openxmlformats.org/officeDocument/2006/relationships/slide" Target="slides/slide15.xml"/><Relationship Id="rId43" Type="http://schemas.openxmlformats.org/officeDocument/2006/relationships/font" Target="fonts/SourceCodePro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PlayfairDisplay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PlayfairDisplay-italic.fntdata"/><Relationship Id="rId14" Type="http://schemas.openxmlformats.org/officeDocument/2006/relationships/slide" Target="slides/slide8.xml"/><Relationship Id="rId36" Type="http://schemas.openxmlformats.org/officeDocument/2006/relationships/font" Target="fonts/PlayfairDisplay-bold.fntdata"/><Relationship Id="rId17" Type="http://schemas.openxmlformats.org/officeDocument/2006/relationships/slide" Target="slides/slide11.xml"/><Relationship Id="rId39" Type="http://schemas.openxmlformats.org/officeDocument/2006/relationships/font" Target="fonts/Lato-regular.fntdata"/><Relationship Id="rId16" Type="http://schemas.openxmlformats.org/officeDocument/2006/relationships/slide" Target="slides/slide10.xml"/><Relationship Id="rId38" Type="http://schemas.openxmlformats.org/officeDocument/2006/relationships/font" Target="fonts/PlayfairDisplay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82f426647_0_1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82f426647_0_1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9f2073a0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9f2073a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82f426647_0_1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82f426647_0_1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9f2073a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39f2073a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39f2073a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39f2073a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959bb1fe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959bb1fe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9f2073a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39f2073a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39f2073a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39f2073a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9f2073a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39f2073a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39f2073a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39f2073a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39f2073a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39f2073a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959bb1fe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959bb1fe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959bb1fe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959bb1fe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39f2073a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39f2073a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9f2073a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39f2073a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39f2073a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39f2073a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9f2073a0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39f2073a0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39f2073a0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39f2073a0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82f426647_0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82f426647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82f426647_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82f426647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82f426647_0_1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82f426647_0_1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82f426647_0_1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82f426647_0_1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56" name="Google Shape;56;p13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" name="Google Shape;58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9" name="Google Shape;59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mongodb.com/blog/post/cisco-and-mongodb-e-commerce-transformation" TargetMode="External"/><Relationship Id="rId4" Type="http://schemas.openxmlformats.org/officeDocument/2006/relationships/hyperlink" Target="https://docs.mongodb.com/manual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Deep Dive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" name="Google Shape;134;p24"/>
          <p:cNvGraphicFramePr/>
          <p:nvPr/>
        </p:nvGraphicFramePr>
        <p:xfrm>
          <a:off x="200225" y="775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{4AECBD34-43E3-4434-AEA0-8879B370AD7E}</a:tableStyleId>
              </a:tblPr>
              <a:tblGrid>
                <a:gridCol w="3818125"/>
                <a:gridCol w="4783075"/>
              </a:tblGrid>
              <a:tr h="431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Oracle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MongoDB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704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UPDATE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people </a:t>
                      </a:r>
                      <a:r>
                        <a:rPr b="1" lang="en" sz="100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SET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status 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=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00">
                          <a:solidFill>
                            <a:srgbClr val="517918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"C"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00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WHERE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age 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&gt;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00">
                          <a:solidFill>
                            <a:srgbClr val="20805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25</a:t>
                      </a:r>
                      <a:endParaRPr sz="1000">
                        <a:solidFill>
                          <a:srgbClr val="208050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007020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db.people.updateMany({ age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{ $gt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00">
                          <a:solidFill>
                            <a:srgbClr val="20805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25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} },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{ $set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{ status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00">
                          <a:solidFill>
                            <a:srgbClr val="4070A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"C"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} });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492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UPDATE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people </a:t>
                      </a:r>
                      <a:r>
                        <a:rPr b="1" lang="en" sz="100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SET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age 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=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age 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+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00">
                          <a:solidFill>
                            <a:srgbClr val="20805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3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00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WHERE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status 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=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00">
                          <a:solidFill>
                            <a:srgbClr val="517918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"A";</a:t>
                      </a:r>
                      <a:endParaRPr b="1" sz="1000">
                        <a:solidFill>
                          <a:srgbClr val="007020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db.people.updateMany({ status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00">
                          <a:solidFill>
                            <a:srgbClr val="4070A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"A"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} ,{ $inc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{ age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00">
                          <a:solidFill>
                            <a:srgbClr val="20805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3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} });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DELETE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00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FROM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people </a:t>
                      </a:r>
                      <a:r>
                        <a:rPr b="1" lang="en" sz="100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WHERE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status 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=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00">
                          <a:solidFill>
                            <a:srgbClr val="517918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"D";</a:t>
                      </a:r>
                      <a:endParaRPr b="1" sz="1000">
                        <a:solidFill>
                          <a:srgbClr val="007020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db.people.deleteMany( { status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00">
                          <a:solidFill>
                            <a:srgbClr val="4070A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"D"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} );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431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DELETE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00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FROM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people;</a:t>
                      </a:r>
                      <a:endParaRPr b="1" sz="1000">
                        <a:solidFill>
                          <a:srgbClr val="007020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db.people.deleteMany({});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5" name="Google Shape;135;p24"/>
          <p:cNvSpPr txBox="1"/>
          <p:nvPr>
            <p:ph type="title"/>
          </p:nvPr>
        </p:nvSpPr>
        <p:spPr>
          <a:xfrm>
            <a:off x="149525" y="1035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Update/Delete Queries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Schema Validator</a:t>
            </a:r>
            <a:endParaRPr sz="2400"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017450"/>
            <a:ext cx="8520600" cy="3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db.createCollection( "contacts",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   { validator: { $or: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      [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         { phone: { $type: "string" } },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         { email: { $regex: /@mongodb\.com$/ } },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         { status: { $in: [ "Unknown", "Incomplete" ] } }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      ]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   }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} 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/>
        </p:nvSpPr>
        <p:spPr>
          <a:xfrm>
            <a:off x="200275" y="729675"/>
            <a:ext cx="8601300" cy="42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db.restaurant.</a:t>
            </a:r>
            <a:r>
              <a:rPr lang="en" sz="1200">
                <a:solidFill>
                  <a:srgbClr val="222222"/>
                </a:solidFill>
                <a:highlight>
                  <a:srgbClr val="FFF2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replaceOne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({ </a:t>
            </a:r>
            <a:r>
              <a:rPr lang="en" sz="1200">
                <a:solidFill>
                  <a:srgbClr val="407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"name"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407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"Pizza Rat's Pizzaria"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},{ $set</a:t>
            </a: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</a:t>
            </a:r>
            <a:r>
              <a:rPr lang="en" sz="1200">
                <a:solidFill>
                  <a:srgbClr val="407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"_id"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20805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rgbClr val="407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"violations"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20805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rgbClr val="407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"borough"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407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"Manhattan"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 },{ upsert</a:t>
            </a: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702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true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});</a:t>
            </a:r>
            <a:endParaRPr sz="1200">
              <a:solidFill>
                <a:srgbClr val="22222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db.products.</a:t>
            </a:r>
            <a:r>
              <a:rPr lang="en" sz="1200">
                <a:solidFill>
                  <a:srgbClr val="222222"/>
                </a:solidFill>
                <a:highlight>
                  <a:srgbClr val="FFF2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remove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 { qty</a:t>
            </a: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 $gt</a:t>
            </a: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20805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 } )</a:t>
            </a:r>
            <a:endParaRPr sz="1200">
              <a:solidFill>
                <a:srgbClr val="22222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Code Pro"/>
              <a:buChar char="●"/>
            </a:pPr>
            <a:r>
              <a:rPr lang="en" sz="1200">
                <a:solidFill>
                  <a:srgbClr val="31303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db.collection.</a:t>
            </a:r>
            <a:r>
              <a:rPr lang="en" sz="1200">
                <a:solidFill>
                  <a:srgbClr val="313030"/>
                </a:solidFill>
                <a:highlight>
                  <a:srgbClr val="FFF2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ensureIndex</a:t>
            </a:r>
            <a:r>
              <a:rPr lang="en" sz="1200">
                <a:solidFill>
                  <a:srgbClr val="31303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(); </a:t>
            </a:r>
            <a:endParaRPr sz="1200">
              <a:solidFill>
                <a:srgbClr val="31303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Code Pro"/>
              <a:buChar char="●"/>
            </a:pPr>
            <a:r>
              <a:rPr lang="en" sz="1200">
                <a:solidFill>
                  <a:srgbClr val="313030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db.collection.</a:t>
            </a:r>
            <a:r>
              <a:rPr lang="en" sz="1200">
                <a:solidFill>
                  <a:srgbClr val="313030"/>
                </a:solidFill>
                <a:highlight>
                  <a:srgbClr val="FFF2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getIndexes</a:t>
            </a:r>
            <a:r>
              <a:rPr lang="en" sz="1200">
                <a:solidFill>
                  <a:srgbClr val="313030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(); </a:t>
            </a:r>
            <a:endParaRPr sz="1200">
              <a:solidFill>
                <a:srgbClr val="313030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3030"/>
              </a:buClr>
              <a:buSzPts val="1200"/>
              <a:buFont typeface="Source Code Pro"/>
              <a:buChar char="●"/>
            </a:pP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db.collection.</a:t>
            </a:r>
            <a:r>
              <a:rPr lang="en" sz="1200">
                <a:solidFill>
                  <a:srgbClr val="222222"/>
                </a:solidFill>
                <a:highlight>
                  <a:srgbClr val="FFF2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bulkWrite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({ insertOne </a:t>
            </a: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 </a:t>
            </a:r>
            <a:r>
              <a:rPr lang="en" sz="1200">
                <a:solidFill>
                  <a:srgbClr val="407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"document"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</a:t>
            </a:r>
            <a:r>
              <a:rPr lang="en" sz="1200">
                <a:solidFill>
                  <a:srgbClr val="00702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document</a:t>
            </a: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 }] );</a:t>
            </a:r>
            <a:endParaRPr sz="1200">
              <a:solidFill>
                <a:srgbClr val="22222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Source Code Pro"/>
              <a:buChar char="●"/>
            </a:pP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db.orders.</a:t>
            </a:r>
            <a:r>
              <a:rPr lang="en" sz="1200">
                <a:solidFill>
                  <a:srgbClr val="222222"/>
                </a:solidFill>
                <a:highlight>
                  <a:srgbClr val="FFF2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aggregate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([{ $match</a:t>
            </a: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 status</a:t>
            </a: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407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"A"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 },{ $group</a:t>
            </a: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 _id</a:t>
            </a: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407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"$cust_id"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total</a:t>
            </a: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 $sum</a:t>
            </a: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407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"$amount"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 } }, { $sort</a:t>
            </a: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 total</a:t>
            </a: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lang="en" sz="1200">
                <a:solidFill>
                  <a:srgbClr val="20805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 } ],{explain</a:t>
            </a: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702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true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});</a:t>
            </a:r>
            <a:endParaRPr sz="1200">
              <a:solidFill>
                <a:srgbClr val="22222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Source Code Pro"/>
              <a:buChar char="●"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db.collection.</a:t>
            </a:r>
            <a:r>
              <a:rPr lang="en" sz="1200">
                <a:highlight>
                  <a:srgbClr val="FFF2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copyTo</a:t>
            </a:r>
            <a:r>
              <a:rPr lang="en" sz="1200">
                <a:solidFill>
                  <a:srgbClr val="49474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(newCollection);</a:t>
            </a:r>
            <a:endParaRPr sz="1200">
              <a:solidFill>
                <a:srgbClr val="494747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747"/>
              </a:buClr>
              <a:buSzPts val="1200"/>
              <a:buFont typeface="Source Code Pro"/>
              <a:buChar char="●"/>
            </a:pPr>
            <a:r>
              <a:rPr lang="en" sz="1200">
                <a:solidFill>
                  <a:srgbClr val="49474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db.</a:t>
            </a: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collection</a:t>
            </a:r>
            <a:r>
              <a:rPr lang="en" sz="1200">
                <a:solidFill>
                  <a:srgbClr val="49474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200">
                <a:solidFill>
                  <a:srgbClr val="494747"/>
                </a:solidFill>
                <a:highlight>
                  <a:srgbClr val="FFF2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renameCollection</a:t>
            </a:r>
            <a:r>
              <a:rPr lang="en" sz="1200">
                <a:solidFill>
                  <a:srgbClr val="49474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("newCollectionName"); </a:t>
            </a:r>
            <a:endParaRPr sz="1200">
              <a:solidFill>
                <a:srgbClr val="22222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747"/>
              </a:buClr>
              <a:buSzPts val="1200"/>
              <a:buFont typeface="Source Code Pro"/>
              <a:buChar char="●"/>
            </a:pP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db.people.</a:t>
            </a:r>
            <a:r>
              <a:rPr lang="en" sz="1200">
                <a:solidFill>
                  <a:srgbClr val="222222"/>
                </a:solidFill>
                <a:highlight>
                  <a:srgbClr val="FFF2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findAndModify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({query</a:t>
            </a: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 name</a:t>
            </a: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407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"Tom"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state</a:t>
            </a: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407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"active"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rating</a:t>
            </a: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 $gt</a:t>
            </a: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20805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 }, sort</a:t>
            </a: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 rating</a:t>
            </a: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20805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}, update</a:t>
            </a: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 $inc</a:t>
            </a: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 score</a:t>
            </a: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20805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 }});</a:t>
            </a:r>
            <a:endParaRPr sz="1200">
              <a:solidFill>
                <a:srgbClr val="22222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marR="5080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Source Code Pro"/>
              <a:buChar char="●"/>
            </a:pPr>
            <a:r>
              <a:rPr lang="en" sz="1200">
                <a:solidFill>
                  <a:srgbClr val="313131"/>
                </a:solidFill>
                <a:highlight>
                  <a:srgbClr val="EEEEEE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db</a:t>
            </a:r>
            <a:r>
              <a:rPr lang="en" sz="1200">
                <a:solidFill>
                  <a:srgbClr val="666600"/>
                </a:solidFill>
                <a:highlight>
                  <a:srgbClr val="EEEEEE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200">
                <a:solidFill>
                  <a:srgbClr val="313131"/>
                </a:solidFill>
                <a:highlight>
                  <a:srgbClr val="EEEEEE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posts</a:t>
            </a:r>
            <a:r>
              <a:rPr lang="en" sz="1200">
                <a:solidFill>
                  <a:srgbClr val="666600"/>
                </a:solidFill>
                <a:highlight>
                  <a:srgbClr val="EEEEEE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200">
                <a:solidFill>
                  <a:srgbClr val="313131"/>
                </a:solidFill>
                <a:highlight>
                  <a:srgbClr val="EEEEEE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find(</a:t>
            </a: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{$text:{$search:"west"}}</a:t>
            </a:r>
            <a:endParaRPr sz="1200">
              <a:solidFill>
                <a:srgbClr val="22222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marR="1143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94747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marR="1143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565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13030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6"/>
          <p:cNvSpPr txBox="1"/>
          <p:nvPr>
            <p:ph type="title"/>
          </p:nvPr>
        </p:nvSpPr>
        <p:spPr>
          <a:xfrm>
            <a:off x="149525" y="1035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MongoDB Specific Queries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MongoDB GridFS</a:t>
            </a:r>
            <a:endParaRPr sz="1800"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819850"/>
            <a:ext cx="8520600" cy="3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Verdana"/>
              <a:buChar char="●"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API provided by MongoDB for storing and retrieving large files such as images, audio files, video files, etc.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Verdana"/>
              <a:buChar char="●"/>
            </a:pPr>
            <a:r>
              <a:rPr lang="en" sz="1200">
                <a:solidFill>
                  <a:srgbClr val="4947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GridFS uses two collections to store files.</a:t>
            </a:r>
            <a:endParaRPr sz="1200">
              <a:solidFill>
                <a:srgbClr val="4947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94747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4947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chunks</a:t>
            </a:r>
            <a:endParaRPr sz="1200">
              <a:solidFill>
                <a:srgbClr val="4947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94747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4947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files</a:t>
            </a:r>
            <a:endParaRPr sz="1200">
              <a:solidFill>
                <a:srgbClr val="4947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Verdana"/>
              <a:buChar char="●"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GridFS divides a file into chunks and stores each chunk of data in a separate document, each of maximum size 255k.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162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Verdana"/>
              <a:buChar char="○"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Eg: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1625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Verdana"/>
              <a:buChar char="■"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mongofiles -d gridfs put /Users/vinayk/Downloads/ARR.mp3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000" y="2708200"/>
            <a:ext cx="4360976" cy="20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200275" y="564175"/>
            <a:ext cx="8601300" cy="44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  <a:p>
            <a:pPr indent="0" lvl="0" marL="4572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  <a:p>
            <a:pPr indent="0" lvl="0" marL="4572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  <a:p>
            <a:pPr indent="0" lvl="0" marL="4572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  <a:p>
            <a:pPr indent="0" lvl="0" marL="4572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  <a:p>
            <a:pPr indent="0" lvl="0" marL="4572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3434"/>
              </a:solidFill>
              <a:highlight>
                <a:srgbClr val="FFFFFF"/>
              </a:highlight>
            </a:endParaRPr>
          </a:p>
          <a:p>
            <a:pPr indent="0" lvl="0" marL="4572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3434"/>
              </a:solidFill>
              <a:highlight>
                <a:srgbClr val="FFFFFF"/>
              </a:highlight>
            </a:endParaRPr>
          </a:p>
          <a:p>
            <a:pPr indent="0" lvl="0" marL="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3434"/>
              </a:solidFill>
              <a:highlight>
                <a:srgbClr val="FFFFFF"/>
              </a:highlight>
            </a:endParaRPr>
          </a:p>
          <a:p>
            <a:pPr indent="-304800" lvl="0" marL="4572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343434"/>
                </a:solidFill>
                <a:highlight>
                  <a:srgbClr val="FFFFFF"/>
                </a:highlight>
              </a:rPr>
              <a:t>It provides users with a graphical view of their MongoDB schema without the need of query language.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50">
                <a:solidFill>
                  <a:srgbClr val="343434"/>
                </a:solidFill>
                <a:highlight>
                  <a:srgbClr val="FFFFFF"/>
                </a:highlight>
              </a:rPr>
              <a:t>It also analyses documents and displays rich structures inside this intuitive GUI.</a:t>
            </a:r>
            <a:endParaRPr sz="1250">
              <a:solidFill>
                <a:srgbClr val="343434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100"/>
              <a:buChar char="●"/>
            </a:pPr>
            <a:r>
              <a:rPr lang="en" sz="1250">
                <a:solidFill>
                  <a:srgbClr val="343434"/>
                </a:solidFill>
                <a:highlight>
                  <a:srgbClr val="FFFFFF"/>
                </a:highlight>
              </a:rPr>
              <a:t>Supports quick insight into server status and query performance</a:t>
            </a:r>
            <a:endParaRPr sz="1250">
              <a:solidFill>
                <a:srgbClr val="343434"/>
              </a:solidFill>
              <a:highlight>
                <a:srgbClr val="FFFFFF"/>
              </a:highlight>
            </a:endParaRPr>
          </a:p>
          <a:p>
            <a:pPr indent="-307975" lvl="0" marL="4572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50"/>
              <a:buChar char="●"/>
            </a:pPr>
            <a:r>
              <a:rPr lang="en" sz="1250">
                <a:solidFill>
                  <a:srgbClr val="343434"/>
                </a:solidFill>
              </a:rPr>
              <a:t>Helps users to take decisions about indexing, document validation, and more.</a:t>
            </a:r>
            <a:endParaRPr sz="1250">
              <a:solidFill>
                <a:srgbClr val="343434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100"/>
              <a:buChar char="●"/>
            </a:pPr>
            <a:r>
              <a:rPr lang="en" sz="1250">
                <a:solidFill>
                  <a:srgbClr val="343434"/>
                </a:solidFill>
                <a:highlight>
                  <a:srgbClr val="FFFFFF"/>
                </a:highlight>
              </a:rPr>
              <a:t>No need to write command line.</a:t>
            </a:r>
            <a:endParaRPr sz="1250">
              <a:solidFill>
                <a:srgbClr val="343434"/>
              </a:solidFill>
              <a:highlight>
                <a:srgbClr val="FFFFFF"/>
              </a:highlight>
            </a:endParaRPr>
          </a:p>
          <a:p>
            <a:pPr indent="0" lvl="0" marL="4572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343434"/>
              </a:solidFill>
            </a:endParaRPr>
          </a:p>
          <a:p>
            <a:pPr indent="0" lvl="0" marL="4572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94747"/>
              </a:solidFill>
            </a:endParaRPr>
          </a:p>
          <a:p>
            <a:pPr indent="0" lvl="0" marL="457200" marR="1143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  <a:p>
            <a:pPr indent="0" lvl="0" marL="457200" rtl="0" algn="l">
              <a:lnSpc>
                <a:spcPct val="1565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1303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0" name="Google Shape;160;p28"/>
          <p:cNvSpPr txBox="1"/>
          <p:nvPr>
            <p:ph type="title"/>
          </p:nvPr>
        </p:nvSpPr>
        <p:spPr>
          <a:xfrm>
            <a:off x="149525" y="1035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MongoDB Compass</a:t>
            </a:r>
            <a:endParaRPr sz="1800"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375" y="729675"/>
            <a:ext cx="7545774" cy="19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161250" y="118675"/>
            <a:ext cx="8520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MapReduce </a:t>
            </a:r>
            <a:endParaRPr sz="1800"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947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9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marR="38100" rtl="0" algn="l">
              <a:lnSpc>
                <a:spcPct val="138461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rgbClr val="3130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rgbClr val="3130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9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25" y="1454900"/>
            <a:ext cx="4287852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/>
          <p:nvPr>
            <p:ph idx="2" type="body"/>
          </p:nvPr>
        </p:nvSpPr>
        <p:spPr>
          <a:xfrm>
            <a:off x="4832400" y="1476300"/>
            <a:ext cx="3999900" cy="32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Map: – It is a JavaScript function. It is used to map a value with a key and produces a key-value pair. </a:t>
            </a:r>
            <a:endParaRPr sz="12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Reduce: – It is a JavaScript function. It is used to reduce or group together all the documents which have the same key. </a:t>
            </a:r>
            <a:endParaRPr sz="12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Query: – It is used to specify the optional selection criteria for selecting documents. </a:t>
            </a:r>
            <a:endParaRPr sz="12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Out: – It is used to specify the location of the map-reduce query output. </a:t>
            </a:r>
            <a:endParaRPr sz="12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Sort: – It is used to specify the optional sort criteria. </a:t>
            </a:r>
            <a:endParaRPr sz="12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Limit: – It is used to specify the optional maximum number of documents which are desired to be returned</a:t>
            </a:r>
            <a:endParaRPr sz="1200"/>
          </a:p>
        </p:txBody>
      </p:sp>
      <p:sp>
        <p:nvSpPr>
          <p:cNvPr id="170" name="Google Shape;170;p29"/>
          <p:cNvSpPr txBox="1"/>
          <p:nvPr>
            <p:ph idx="2" type="body"/>
          </p:nvPr>
        </p:nvSpPr>
        <p:spPr>
          <a:xfrm>
            <a:off x="311700" y="724075"/>
            <a:ext cx="83703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 processing paradigm for condensing large volumes of data into useful aggregated results.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/>
        </p:nvSpPr>
        <p:spPr>
          <a:xfrm>
            <a:off x="200275" y="491900"/>
            <a:ext cx="8601300" cy="44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747"/>
              </a:buClr>
              <a:buSzPts val="1200"/>
              <a:buChar char="●"/>
            </a:pPr>
            <a:r>
              <a:rPr lang="en" sz="1200">
                <a:solidFill>
                  <a:srgbClr val="494747"/>
                </a:solidFill>
                <a:highlight>
                  <a:srgbClr val="FFFFFF"/>
                </a:highlight>
              </a:rPr>
              <a:t>MongoDB supports query operations on geospatial data.</a:t>
            </a:r>
            <a:endParaRPr sz="1200">
              <a:solidFill>
                <a:srgbClr val="494747"/>
              </a:solidFill>
              <a:highlight>
                <a:srgbClr val="FFFFFF"/>
              </a:highlight>
            </a:endParaRPr>
          </a:p>
          <a:p>
            <a:pPr indent="-304800" lvl="0" marL="4572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747"/>
              </a:buClr>
              <a:buSzPts val="1200"/>
              <a:buChar char="●"/>
            </a:pPr>
            <a:r>
              <a:rPr lang="en" sz="1200">
                <a:solidFill>
                  <a:srgbClr val="494747"/>
                </a:solidFill>
                <a:highlight>
                  <a:srgbClr val="FFFFFF"/>
                </a:highlight>
              </a:rPr>
              <a:t>Can store geospatial data as GeoJSON objects or as legacy coordinate pairs.</a:t>
            </a:r>
            <a:endParaRPr i="1" sz="1100">
              <a:solidFill>
                <a:srgbClr val="49474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Char char="■"/>
            </a:pPr>
            <a:r>
              <a:rPr lang="en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Longitude, latitude order</a:t>
            </a:r>
            <a:endParaRPr i="1" sz="1100">
              <a:solidFill>
                <a:srgbClr val="49474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747"/>
              </a:buClr>
              <a:buSzPts val="1200"/>
              <a:buChar char="●"/>
            </a:pPr>
            <a:r>
              <a:rPr b="1" lang="en" sz="1200">
                <a:solidFill>
                  <a:srgbClr val="494747"/>
                </a:solidFill>
                <a:highlight>
                  <a:srgbClr val="FFFFFF"/>
                </a:highlight>
              </a:rPr>
              <a:t>GeoJson Types</a:t>
            </a:r>
            <a:r>
              <a:rPr b="1" lang="en" sz="1000">
                <a:solidFill>
                  <a:srgbClr val="49474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:-</a:t>
            </a:r>
            <a:r>
              <a:rPr b="1" i="1" lang="en" sz="1000">
                <a:solidFill>
                  <a:srgbClr val="49474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00">
                <a:solidFill>
                  <a:srgbClr val="49474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200">
              <a:solidFill>
                <a:srgbClr val="494747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747"/>
              </a:buClr>
              <a:buSzPts val="1200"/>
              <a:buChar char="○"/>
            </a:pPr>
            <a:r>
              <a:rPr i="1" lang="en" sz="1200">
                <a:solidFill>
                  <a:srgbClr val="333333"/>
                </a:solidFill>
              </a:rPr>
              <a:t>Point</a:t>
            </a:r>
            <a:r>
              <a:rPr lang="en" sz="1200">
                <a:solidFill>
                  <a:srgbClr val="333333"/>
                </a:solidFill>
              </a:rPr>
              <a:t> - 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To st</a:t>
            </a: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</a:rPr>
              <a:t>ore the exact location or an address.                                                                                                         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"type": "Point",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"coordinates": [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-2.5469,  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48.5917  ]  }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</a:b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747"/>
              </a:buClr>
              <a:buSzPts val="1200"/>
              <a:buChar char="○"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 </a:t>
            </a:r>
            <a:r>
              <a:rPr i="1" lang="en" sz="1150">
                <a:solidFill>
                  <a:srgbClr val="333333"/>
                </a:solidFill>
                <a:highlight>
                  <a:srgbClr val="FFFFFF"/>
                </a:highlight>
              </a:rPr>
              <a:t>LineString</a:t>
            </a: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</a:rPr>
              <a:t> - Used to define boundaries, walls, barriers, roads. </a:t>
            </a:r>
            <a:endParaRPr sz="11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914400" marR="1143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 "type": "LineString",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"coordinates": [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[-2.551082,48.5955632],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[-2.551229,48.594312],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[-2.551550,48.593312],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[-2.552400,48.592312],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[-2.553677, 48.590898]  ]  }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 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</a:b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9144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rgbClr val="494747"/>
              </a:solidFill>
              <a:highlight>
                <a:srgbClr val="FFFFFF"/>
              </a:highlight>
            </a:endParaRPr>
          </a:p>
          <a:p>
            <a:pPr indent="0" lvl="0" marL="9144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94747"/>
              </a:solidFill>
              <a:highlight>
                <a:srgbClr val="FFFFFF"/>
              </a:highlight>
            </a:endParaRPr>
          </a:p>
          <a:p>
            <a:pPr indent="0" lvl="0" marL="4572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94747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13030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0"/>
          <p:cNvSpPr txBox="1"/>
          <p:nvPr>
            <p:ph type="title"/>
          </p:nvPr>
        </p:nvSpPr>
        <p:spPr>
          <a:xfrm>
            <a:off x="149525" y="1035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Geospatial</a:t>
            </a:r>
            <a:r>
              <a:rPr lang="en" sz="1800"/>
              <a:t> Queries</a:t>
            </a:r>
            <a:endParaRPr sz="1800"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400" y="1374675"/>
            <a:ext cx="3011024" cy="16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400" y="2994625"/>
            <a:ext cx="3011024" cy="18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311700" y="189850"/>
            <a:ext cx="8520600" cy="43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1" marL="9144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747"/>
              </a:buClr>
              <a:buSzPts val="1200"/>
              <a:buFont typeface="Arial"/>
              <a:buChar char="○"/>
            </a:pP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Polygon - Used to define an area covered by a city, state or a country.</a:t>
            </a:r>
            <a:endParaRPr sz="11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type: "Polygon", coordinates: [ [ [ 0 , 0 ] , [ 3 , 4 ] , [ 4 , 1 ] , [ 0 , 0  ] ] ] }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1625" lvl="0" marL="9144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50"/>
              <a:buFont typeface="Arial"/>
              <a:buChar char="○"/>
            </a:pP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Multipoint - Used to locate similar places in maps in the form of coordinates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type: "MultiPoint",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coordinates: [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[ -73.980, 40.8503 ],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[ -73.998, 40.4968 ],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[ -73.737, 40.2648 ],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[ -73.940, 40.7281 ]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]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1625" lvl="0" marL="9144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50"/>
              <a:buFont typeface="Arial"/>
              <a:buChar char="○"/>
            </a:pP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MultiLineString - Used to store details about roads or path passing through a certain area.</a:t>
            </a:r>
            <a:endParaRPr sz="11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8288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8288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type: "MultiLineString",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coordinates: [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[ [ -73.9643, 40.7859 ], [ -73.9608, 40.7805 ] ],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[ [ -73.9415, 40.7929 ], [ -73.9554, 40.7884 ] ],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[ [ -73.9162, 40.7825 ], [ -73.9634, 40.7775 ] ],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[ [ -73.9780, 40.7724 ], [ -73.9706, 40.7681 ] ]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] }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311700" y="215750"/>
            <a:ext cx="8520600" cy="43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8288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288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1625" lvl="0" marL="9144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50"/>
              <a:buFont typeface="Arial"/>
              <a:buChar char="○"/>
            </a:pP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MultiPolygon - Defines various group of areas distributed over certain regions.</a:t>
            </a:r>
            <a:endParaRPr sz="11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type: "MultiPolygon",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	  coordinates: [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[ [ [ -73.958, 40.8003 ], [ -73.9498, 40.7968 ], [ -73.9737, 40.7648 ],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[-73.9814, 40.7681 ], [ -73.958, 40.8003 ] ] ],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	 [ [ [ -73.958, 40.8003 ],[ -73.9498, 40.7968 ],[ -73.9737, 40.7648 ],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		  [-73.958, 40.8003 ] ] ]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] }</a:t>
            </a:r>
            <a:endParaRPr sz="11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100" y="2148950"/>
            <a:ext cx="4332525" cy="23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233000"/>
            <a:ext cx="8520600" cy="46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9144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50"/>
              <a:buFont typeface="Arial"/>
              <a:buChar char="○"/>
            </a:pP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GeometryCollection - Object containing multiple GeoJSON objects in the form of a single GeoJSON GeometryCollection object.</a:t>
            </a:r>
            <a:endParaRPr sz="11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"type" : "GeometryCollection",</a:t>
            </a:r>
            <a:b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"geometries" : [</a:t>
            </a:r>
            <a:b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b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"type" : "Polygon",</a:t>
            </a:r>
            <a:b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"coordinates" : [</a:t>
            </a:r>
            <a:b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  [</a:t>
            </a:r>
            <a:b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	  [ -73.9580, 40.8003 ],</a:t>
            </a:r>
            <a:b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[ -73.9498, 40.7968 ],</a:t>
            </a:r>
            <a:b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	  [ -73.9737, 40.7648 ],</a:t>
            </a:r>
            <a:b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	  [ -73.9814, 40.7681 ],</a:t>
            </a:r>
            <a:b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	  [ -73.9580, 40.8003  ]</a:t>
            </a:r>
            <a:b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	 ]</a:t>
            </a:r>
            <a:b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]</a:t>
            </a:r>
            <a:b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},</a:t>
            </a:r>
            <a:b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b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"type" : "MultiLineString",</a:t>
            </a:r>
            <a:b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"coordinates" : [</a:t>
            </a:r>
            <a:b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  [ [ -73.96943, 40.78519 ], [ -73.96082, 40.78095 ] ],</a:t>
            </a:r>
            <a:b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	 [ [ -73.96415, 40.79229 ], [ -73.95544, 40.78854 ] ],</a:t>
            </a:r>
            <a:b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  [ [ -73.97162, 40.78205 ], [ -73.96374, 40.77715 ] ],</a:t>
            </a:r>
            <a:b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  [ [ -73.97880, 40.77247 ], [ -73.97036, 40.76811 ] ]</a:t>
            </a:r>
            <a:b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]</a:t>
            </a:r>
            <a:b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b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]</a:t>
            </a:r>
            <a:b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 sz="9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95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288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3333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8288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747"/>
              </a:buClr>
              <a:buSzPts val="1200"/>
              <a:buFont typeface="Arial"/>
              <a:buChar char="●"/>
            </a:pP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MongoDB provides an exhaustive list of Geospatial operators and queries to play around within geospatial data.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288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288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02575"/>
            <a:ext cx="3958250" cy="220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85" name="Google Shape;85;p16"/>
          <p:cNvSpPr txBox="1"/>
          <p:nvPr>
            <p:ph idx="4294967295" type="subTitle"/>
          </p:nvPr>
        </p:nvSpPr>
        <p:spPr>
          <a:xfrm>
            <a:off x="4572000" y="103550"/>
            <a:ext cx="4080000" cy="48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action="ppaction://hlinksldjump" r:id="rId3"/>
              </a:rPr>
              <a:t>Introduction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/>
              </a:rPr>
              <a:t>Key Features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/>
              </a:rPr>
              <a:t>Comparison with SQL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/>
              </a:rPr>
              <a:t>MongoDB GridFs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accent5"/>
                </a:solidFill>
                <a:hlinkClick/>
              </a:rPr>
              <a:t>MongoDB Compass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/>
              </a:rPr>
              <a:t>Map Reduce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/>
              </a:rPr>
              <a:t>Geospatial Queries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accent5"/>
                </a:solidFill>
                <a:hlinkClick/>
              </a:rPr>
              <a:t>MongoDB Stitch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/>
              </a:rPr>
              <a:t> MongoDB Tools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/>
              </a:rPr>
              <a:t>Why/When to use ?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/>
              </a:rPr>
              <a:t>Use Cases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/>
              </a:rPr>
              <a:t>References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Example</a:t>
            </a:r>
            <a:endParaRPr sz="2400"/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747"/>
              </a:buClr>
              <a:buSzPts val="1100"/>
              <a:buFont typeface="Courier New"/>
              <a:buChar char="●"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db.airports.insert(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"name" : "John F Kennedy Intl",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"type" : "International",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"code" : "JFK",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"loc" : {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"type" : "Point",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"coordinates" : [ -73.778889, 40.639722 ]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b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100">
                <a:solidFill>
                  <a:srgbClr val="49474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)</a:t>
            </a:r>
            <a:endParaRPr sz="1100">
              <a:solidFill>
                <a:srgbClr val="49474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747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4947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Finding nearby Restaurants</a:t>
            </a:r>
            <a:endParaRPr sz="1200">
              <a:solidFill>
                <a:srgbClr val="4947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947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en" sz="1200">
                <a:solidFill>
                  <a:srgbClr val="49474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$geoIntersects</a:t>
            </a:r>
            <a:r>
              <a:rPr lang="en" sz="1200">
                <a:solidFill>
                  <a:srgbClr val="494747"/>
                </a:solidFill>
                <a:latin typeface="Arial"/>
                <a:ea typeface="Arial"/>
                <a:cs typeface="Arial"/>
                <a:sym typeface="Arial"/>
              </a:rPr>
              <a:t>    -   To determine the user’s current neighborhood.</a:t>
            </a:r>
            <a:endParaRPr sz="1200">
              <a:solidFill>
                <a:srgbClr val="49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en" sz="1200">
                <a:solidFill>
                  <a:srgbClr val="49474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$geoWithin</a:t>
            </a:r>
            <a:r>
              <a:rPr b="1" lang="en" sz="1200">
                <a:solidFill>
                  <a:srgbClr val="4947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494747"/>
                </a:solidFill>
                <a:latin typeface="Arial"/>
                <a:ea typeface="Arial"/>
                <a:cs typeface="Arial"/>
                <a:sym typeface="Arial"/>
              </a:rPr>
              <a:t>	  -   To show the number of restaurants in that neighborhood.</a:t>
            </a:r>
            <a:endParaRPr sz="1200">
              <a:solidFill>
                <a:srgbClr val="49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en" sz="1200">
                <a:solidFill>
                  <a:srgbClr val="49474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$nearSphere</a:t>
            </a:r>
            <a:r>
              <a:rPr lang="en" sz="1200">
                <a:solidFill>
                  <a:srgbClr val="494747"/>
                </a:solidFill>
                <a:latin typeface="Arial"/>
                <a:ea typeface="Arial"/>
                <a:cs typeface="Arial"/>
                <a:sym typeface="Arial"/>
              </a:rPr>
              <a:t>	  -   To find restaurants within a specified distance of the user.</a:t>
            </a:r>
            <a:endParaRPr sz="1200">
              <a:solidFill>
                <a:srgbClr val="49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94747"/>
              </a:buClr>
              <a:buSzPts val="1200"/>
              <a:buFont typeface="Arial"/>
              <a:buChar char="○"/>
            </a:pPr>
            <a:r>
              <a:rPr b="1" lang="en" sz="1200">
                <a:solidFill>
                  <a:srgbClr val="49474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$centerSphere   </a:t>
            </a:r>
            <a:r>
              <a:rPr lang="en" sz="1200">
                <a:solidFill>
                  <a:srgbClr val="494747"/>
                </a:solidFill>
                <a:latin typeface="Arial"/>
                <a:ea typeface="Arial"/>
                <a:cs typeface="Arial"/>
                <a:sym typeface="Arial"/>
              </a:rPr>
              <a:t>-    </a:t>
            </a:r>
            <a:r>
              <a:rPr lang="en" sz="1200">
                <a:solidFill>
                  <a:srgbClr val="4947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MongoDB-specific syntax to denote a circular region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190375" y="1364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Stitch</a:t>
            </a:r>
            <a:endParaRPr/>
          </a:p>
        </p:txBody>
      </p:sp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333750" y="892175"/>
            <a:ext cx="8550900" cy="41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747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MongoDB Stitch is a Backend as a Service (BaaS) that allows you to easily configure authentication, data access rules, and services.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A powerful suite of services that allow teams to safely expose their data from their frontend, build backend logic, third-party service integrations, or APIs and run code in response to data changes.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Features: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13030"/>
              </a:buClr>
              <a:buSzPts val="1200"/>
              <a:buFont typeface="Arial"/>
              <a:buChar char="○"/>
            </a:pPr>
            <a:r>
              <a:rPr i="1" lang="en">
                <a:solidFill>
                  <a:srgbClr val="313030"/>
                </a:solidFill>
                <a:latin typeface="Arial"/>
                <a:ea typeface="Arial"/>
                <a:cs typeface="Arial"/>
                <a:sym typeface="Arial"/>
              </a:rPr>
              <a:t>Query Anywhere</a:t>
            </a:r>
            <a:r>
              <a:rPr lang="en">
                <a:solidFill>
                  <a:srgbClr val="313030"/>
                </a:solidFill>
                <a:latin typeface="Arial"/>
                <a:ea typeface="Arial"/>
                <a:cs typeface="Arial"/>
                <a:sym typeface="Arial"/>
              </a:rPr>
              <a:t>, i.e </a:t>
            </a:r>
            <a:r>
              <a:rPr lang="en">
                <a:solidFill>
                  <a:srgbClr val="4947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query data stored in MongoDB directly from your client application code with the MongoDB query language.</a:t>
            </a:r>
            <a:endParaRPr>
              <a:solidFill>
                <a:srgbClr val="4947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747"/>
              </a:buClr>
              <a:buSzPts val="1100"/>
              <a:buFont typeface="Arial"/>
              <a:buChar char="○"/>
            </a:pPr>
            <a:r>
              <a:rPr i="1" lang="en">
                <a:solidFill>
                  <a:srgbClr val="4947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Serverless Functions,</a:t>
            </a:r>
            <a:r>
              <a:rPr lang="en">
                <a:solidFill>
                  <a:srgbClr val="4947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Stitch Functions allow you to define and execute server-side logic for your application.</a:t>
            </a:r>
            <a:endParaRPr>
              <a:solidFill>
                <a:srgbClr val="4947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747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4947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Support for </a:t>
            </a:r>
            <a:r>
              <a:rPr i="1" lang="en">
                <a:solidFill>
                  <a:srgbClr val="4947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MongoDB Mobile</a:t>
            </a:r>
            <a:r>
              <a:rPr lang="en">
                <a:solidFill>
                  <a:srgbClr val="4947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4947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747"/>
              </a:buClr>
              <a:buSzPts val="1100"/>
              <a:buFont typeface="Arial"/>
              <a:buChar char="○"/>
            </a:pPr>
            <a:r>
              <a:rPr i="1" lang="en">
                <a:solidFill>
                  <a:srgbClr val="4947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Triggers</a:t>
            </a:r>
            <a:r>
              <a:rPr lang="en">
                <a:solidFill>
                  <a:srgbClr val="4947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</a:t>
            </a:r>
            <a:endParaRPr>
              <a:solidFill>
                <a:srgbClr val="4947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747"/>
              </a:buClr>
              <a:buSzPts val="1100"/>
              <a:buFont typeface="Arial"/>
              <a:buChar char="■"/>
            </a:pPr>
            <a:r>
              <a:rPr lang="en">
                <a:solidFill>
                  <a:srgbClr val="4947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Database trigger</a:t>
            </a:r>
            <a:endParaRPr>
              <a:solidFill>
                <a:srgbClr val="4947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747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4947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Allows execution of server-side logic whenever a document is added, updated, or removed in a linked MongoDB cluster. </a:t>
            </a:r>
            <a:endParaRPr>
              <a:solidFill>
                <a:srgbClr val="4947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747"/>
              </a:buClr>
              <a:buSzPts val="1100"/>
              <a:buFont typeface="Arial"/>
              <a:buChar char="■"/>
            </a:pPr>
            <a:r>
              <a:rPr lang="en">
                <a:solidFill>
                  <a:srgbClr val="4947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Authentication Trigger</a:t>
            </a:r>
            <a:endParaRPr>
              <a:solidFill>
                <a:srgbClr val="4947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747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4947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Advanced user management, including storing new user data in MongoDB, maintaining data integrity when a user is deleted, or calling a service with a user’s information when they log in.</a:t>
            </a:r>
            <a:endParaRPr>
              <a:solidFill>
                <a:srgbClr val="4947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9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marR="38100" rtl="0" algn="l">
              <a:lnSpc>
                <a:spcPct val="138461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rgbClr val="3130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rgbClr val="3130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9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/>
        </p:nvSpPr>
        <p:spPr>
          <a:xfrm>
            <a:off x="200275" y="729675"/>
            <a:ext cx="8601300" cy="42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22222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Java</a:t>
            </a:r>
            <a:endParaRPr sz="700">
              <a:solidFill>
                <a:srgbClr val="333333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marR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Source Code Pro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Python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marR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Source Code Pro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Pearl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marR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Source Code Pro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PHP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marR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Source Code Pro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Node JS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marR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Source Code Pro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C, C++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marR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Source Code Pro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Ruby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marR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Source Code Pro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Scala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Example:- (Java)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dependency</a:t>
            </a:r>
            <a:r>
              <a:rPr lang="en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10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groupId</a:t>
            </a:r>
            <a:r>
              <a:rPr lang="en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org.mongodb</a:t>
            </a:r>
            <a:r>
              <a:rPr lang="en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groupId</a:t>
            </a:r>
            <a:r>
              <a:rPr lang="en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10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artifactId</a:t>
            </a:r>
            <a:r>
              <a:rPr lang="en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mongodb-driver-sync</a:t>
            </a:r>
            <a:r>
              <a:rPr lang="en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artifactId</a:t>
            </a:r>
            <a:r>
              <a:rPr lang="en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10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en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3.9.1</a:t>
            </a:r>
            <a:r>
              <a:rPr lang="en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en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10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dependency</a:t>
            </a:r>
            <a:r>
              <a:rPr lang="en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MongoClient mongoClient = new</a:t>
            </a:r>
            <a:r>
              <a:rPr lang="en" sz="100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MongoClient("localhost", 27017);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Mongo mongo = new</a:t>
            </a:r>
            <a:r>
              <a:rPr lang="en" sz="100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Mongo("localhost", 27017);</a:t>
            </a:r>
            <a:endParaRPr sz="100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DB database = mongoClient.getDB("myMongoDb");</a:t>
            </a:r>
            <a:endParaRPr sz="100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boolean auth = database.authenticate("username", "pwd".toCharArray());</a:t>
            </a:r>
            <a:endParaRPr sz="100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DBCollection collection = database.getCollection("customers");</a:t>
            </a:r>
            <a:endParaRPr sz="100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BasicDBObject document = new BasicDBObject();</a:t>
            </a:r>
            <a:endParaRPr sz="100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document.put("name", "Vijay");</a:t>
            </a:r>
            <a:endParaRPr sz="100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collection.insert(document);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marR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94747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marR="1143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565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13030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6"/>
          <p:cNvSpPr txBox="1"/>
          <p:nvPr>
            <p:ph type="title"/>
          </p:nvPr>
        </p:nvSpPr>
        <p:spPr>
          <a:xfrm>
            <a:off x="149525" y="1035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Drivers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idx="1" type="body"/>
          </p:nvPr>
        </p:nvSpPr>
        <p:spPr>
          <a:xfrm>
            <a:off x="311700" y="138075"/>
            <a:ext cx="8520600" cy="48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MongoDB Tools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MongoDB Mobile: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747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494747"/>
                </a:solidFill>
                <a:latin typeface="Arial"/>
                <a:ea typeface="Arial"/>
                <a:cs typeface="Arial"/>
                <a:sym typeface="Arial"/>
              </a:rPr>
              <a:t>A mobile-optimized version of the MongoDB database that runs locally on the device, enabling offline access to data.</a:t>
            </a:r>
            <a:endParaRPr sz="1200">
              <a:solidFill>
                <a:srgbClr val="49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747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494747"/>
                </a:solidFill>
                <a:latin typeface="Arial"/>
                <a:ea typeface="Arial"/>
                <a:cs typeface="Arial"/>
                <a:sym typeface="Arial"/>
              </a:rPr>
              <a:t>Native Java (Android) and Swift (iOS) SDKs that manage the lower-level database operations and provide methods to interact with MongoDB Mobile and the Stitch backend.</a:t>
            </a:r>
            <a:endParaRPr sz="1200">
              <a:solidFill>
                <a:srgbClr val="49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MongoDB Connector for BI:</a:t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94747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4947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Allows users to create queries with SQL and visualize, graph, </a:t>
            </a:r>
            <a:endParaRPr sz="1200">
              <a:solidFill>
                <a:srgbClr val="4947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947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and report on their MongoDB Enterprise data. </a:t>
            </a:r>
            <a:endParaRPr sz="1200">
              <a:solidFill>
                <a:srgbClr val="4947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94747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4947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Tableau, MicroStrategy, Power BI and Qlik.</a:t>
            </a:r>
            <a:endParaRPr b="1" sz="1200">
              <a:solidFill>
                <a:srgbClr val="4947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MongoDB Connector for Spark:</a:t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42494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42494F"/>
                </a:solidFill>
                <a:latin typeface="Arial"/>
                <a:ea typeface="Arial"/>
                <a:cs typeface="Arial"/>
                <a:sym typeface="Arial"/>
              </a:rPr>
              <a:t>Exposes all of Spark’s libraries, including Scala, Java, Python and R.</a:t>
            </a:r>
            <a:endParaRPr sz="1200">
              <a:solidFill>
                <a:srgbClr val="4249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94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42494F"/>
                </a:solidFill>
                <a:latin typeface="Arial"/>
                <a:ea typeface="Arial"/>
                <a:cs typeface="Arial"/>
                <a:sym typeface="Arial"/>
              </a:rPr>
              <a:t>MongoDB data is materialized as DataFrames and Datasets for analysis </a:t>
            </a:r>
            <a:endParaRPr sz="1200">
              <a:solidFill>
                <a:srgbClr val="4249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94F"/>
                </a:solidFill>
                <a:latin typeface="Arial"/>
                <a:ea typeface="Arial"/>
                <a:cs typeface="Arial"/>
                <a:sym typeface="Arial"/>
              </a:rPr>
              <a:t>with machine learning, graph, streaming, and SQL APIs.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42494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42494F"/>
                </a:solidFill>
                <a:latin typeface="Arial"/>
                <a:ea typeface="Arial"/>
                <a:cs typeface="Arial"/>
                <a:sym typeface="Arial"/>
              </a:rPr>
              <a:t>Other NoSql DB’s - More processing overhead, more hardware, </a:t>
            </a:r>
            <a:endParaRPr sz="1200">
              <a:solidFill>
                <a:srgbClr val="4249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94F"/>
                </a:solidFill>
                <a:latin typeface="Arial"/>
                <a:ea typeface="Arial"/>
                <a:cs typeface="Arial"/>
                <a:sym typeface="Arial"/>
              </a:rPr>
              <a:t>and longer time-to-insight for data scientists and engineers.</a:t>
            </a:r>
            <a:endParaRPr b="1" sz="1200">
              <a:solidFill>
                <a:srgbClr val="4947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947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463" y="1575974"/>
            <a:ext cx="27443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5550" y="3029376"/>
            <a:ext cx="2692550" cy="1915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idx="1" type="body"/>
          </p:nvPr>
        </p:nvSpPr>
        <p:spPr>
          <a:xfrm>
            <a:off x="311700" y="155350"/>
            <a:ext cx="8520600" cy="44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MongoDB Charts: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747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4947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Tool to create visual representations of your MongoDB data.</a:t>
            </a:r>
            <a:endParaRPr sz="1200">
              <a:solidFill>
                <a:srgbClr val="4947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747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4947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Built in aggregation </a:t>
            </a:r>
            <a:endParaRPr sz="1200">
              <a:solidFill>
                <a:srgbClr val="4947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747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4947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Allows users to process your collection data by a variety of metrics and perform calculations such as mean and standard deviation to provide further insight into your data.</a:t>
            </a:r>
            <a:endParaRPr sz="1200">
              <a:solidFill>
                <a:srgbClr val="4947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900" y="1728225"/>
            <a:ext cx="6096098" cy="28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311700" y="2714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Why MongoDB?</a:t>
            </a:r>
            <a:endParaRPr sz="2400"/>
          </a:p>
        </p:txBody>
      </p:sp>
      <p:sp>
        <p:nvSpPr>
          <p:cNvPr id="232" name="Google Shape;232;p39"/>
          <p:cNvSpPr txBox="1"/>
          <p:nvPr>
            <p:ph idx="1" type="body"/>
          </p:nvPr>
        </p:nvSpPr>
        <p:spPr>
          <a:xfrm>
            <a:off x="311700" y="897525"/>
            <a:ext cx="8520600" cy="3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34343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Build applications faster.</a:t>
            </a:r>
            <a:endParaRPr sz="1400">
              <a:solidFill>
                <a:srgbClr val="34343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34343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Handle highly diverse data types.</a:t>
            </a:r>
            <a:endParaRPr sz="1400">
              <a:solidFill>
                <a:srgbClr val="34343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34343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Removes the complex ORM layer that translates objects in code to cells in relational tables.</a:t>
            </a:r>
            <a:endParaRPr sz="1400">
              <a:solidFill>
                <a:srgbClr val="34343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34343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Cost </a:t>
            </a:r>
            <a:r>
              <a:rPr lang="en" sz="1400">
                <a:solidFill>
                  <a:srgbClr val="34343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400">
                <a:solidFill>
                  <a:srgbClr val="34343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Software, Hardware, development, deployment, licensing models.</a:t>
            </a:r>
            <a:endParaRPr sz="1400">
              <a:solidFill>
                <a:srgbClr val="34343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34343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Manage applications more efficiently at scale.</a:t>
            </a:r>
            <a:endParaRPr sz="1400">
              <a:solidFill>
                <a:srgbClr val="34343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34343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 contrast, to achieve scale with Oracle often requires significant, custom engineering work or investment in expensive, custom hardware.</a:t>
            </a:r>
            <a:endParaRPr sz="1400">
              <a:solidFill>
                <a:srgbClr val="34343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34343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311700" y="2446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When to use MongoDB?</a:t>
            </a:r>
            <a:endParaRPr sz="2400"/>
          </a:p>
        </p:txBody>
      </p:sp>
      <p:sp>
        <p:nvSpPr>
          <p:cNvPr id="238" name="Google Shape;238;p40"/>
          <p:cNvSpPr txBox="1"/>
          <p:nvPr>
            <p:ph idx="1" type="body"/>
          </p:nvPr>
        </p:nvSpPr>
        <p:spPr>
          <a:xfrm>
            <a:off x="311700" y="940675"/>
            <a:ext cx="8520600" cy="3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Write load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" sz="1400">
                <a:solidFill>
                  <a:srgbClr val="22263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MongoDB by default prefers high insert rate over transaction safety.</a:t>
            </a:r>
            <a:endParaRPr sz="1400">
              <a:solidFill>
                <a:srgbClr val="22263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635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22263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High Availability</a:t>
            </a:r>
            <a:r>
              <a:rPr lang="en" sz="1400">
                <a:solidFill>
                  <a:srgbClr val="22263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Setting </a:t>
            </a:r>
            <a:r>
              <a:rPr lang="en" sz="1400">
                <a:solidFill>
                  <a:srgbClr val="22263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replica Set</a:t>
            </a:r>
            <a:r>
              <a:rPr lang="en" sz="1400">
                <a:solidFill>
                  <a:srgbClr val="22263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(set of servers that act as Master-Slaves) is easy and fast. Moreover, recovery from a node (or a data center) failure is instant, safe and automatic.</a:t>
            </a:r>
            <a:endParaRPr sz="1400">
              <a:solidFill>
                <a:srgbClr val="22263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635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22263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Shard data</a:t>
            </a:r>
            <a:r>
              <a:rPr lang="en" sz="1400">
                <a:solidFill>
                  <a:srgbClr val="22263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Databases scaling is hard (a single MySQL table performance will degrade when crossing the 5-10GB per table). If you need to partition and shard your database, MongoDB has a built in easy solution for that.</a:t>
            </a:r>
            <a:endParaRPr sz="1400">
              <a:solidFill>
                <a:srgbClr val="22263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635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22263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Location based</a:t>
            </a:r>
            <a:r>
              <a:rPr lang="en" sz="1400">
                <a:solidFill>
                  <a:srgbClr val="22263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" sz="1450">
                <a:solidFill>
                  <a:srgbClr val="2226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MongoDB has built in </a:t>
            </a:r>
            <a:r>
              <a:rPr lang="en" sz="1450">
                <a:solidFill>
                  <a:srgbClr val="2226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spatial</a:t>
            </a:r>
            <a:r>
              <a:rPr lang="en" sz="1450">
                <a:solidFill>
                  <a:srgbClr val="2226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functions, so finding relevant data from specific locations is fast and accurate.</a:t>
            </a:r>
            <a:endParaRPr sz="1450">
              <a:solidFill>
                <a:srgbClr val="22263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222635"/>
              </a:buClr>
              <a:buSzPts val="1450"/>
              <a:buFont typeface="Times New Roman"/>
              <a:buChar char="●"/>
            </a:pPr>
            <a:r>
              <a:rPr lang="en" sz="1450">
                <a:solidFill>
                  <a:srgbClr val="2226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is growing big and schema is not stable.</a:t>
            </a:r>
            <a:endParaRPr sz="1450">
              <a:solidFill>
                <a:srgbClr val="22263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222635"/>
              </a:buClr>
              <a:buSzPts val="1450"/>
              <a:buFont typeface="Times New Roman"/>
              <a:buChar char="●"/>
            </a:pPr>
            <a:r>
              <a:rPr lang="en" sz="1450">
                <a:solidFill>
                  <a:srgbClr val="22263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If no</a:t>
            </a:r>
            <a:r>
              <a:rPr lang="en" sz="1450">
                <a:solidFill>
                  <a:srgbClr val="22263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DBA</a:t>
            </a:r>
            <a:r>
              <a:rPr lang="en" sz="1450">
                <a:solidFill>
                  <a:srgbClr val="22263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and user</a:t>
            </a:r>
            <a:r>
              <a:rPr lang="en" sz="1450">
                <a:solidFill>
                  <a:srgbClr val="22263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don't want to normalize data and do joins.</a:t>
            </a:r>
            <a:endParaRPr sz="1450">
              <a:solidFill>
                <a:srgbClr val="22263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63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/>
          <p:nvPr>
            <p:ph type="title"/>
          </p:nvPr>
        </p:nvSpPr>
        <p:spPr>
          <a:xfrm>
            <a:off x="311700" y="2015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Cases</a:t>
            </a:r>
            <a:endParaRPr sz="2400"/>
          </a:p>
        </p:txBody>
      </p:sp>
      <p:sp>
        <p:nvSpPr>
          <p:cNvPr id="244" name="Google Shape;244;p41"/>
          <p:cNvSpPr txBox="1"/>
          <p:nvPr>
            <p:ph idx="1" type="body"/>
          </p:nvPr>
        </p:nvSpPr>
        <p:spPr>
          <a:xfrm>
            <a:off x="311700" y="827600"/>
            <a:ext cx="8520600" cy="37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BillRun -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Schema-less design enables rapid introduction of new CDR(Call Data Records) types to the system. It let BillRun keep the data store generic.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Sharding enables linear and scale out growth w/o running out of budget.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With over 2,000/s CDR inserts, MongoDB architecture is great for a system that must support high insert load.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Location based is being utilized to analyze users usage and determining where to invest in cellular infrastructure.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Cisco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Migrated its ecommerce platform from a legacy relational database to MongoDB.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Improved customer experience by reducing latency 8x and eliminated downtime during system upgrades. Its development teams can build and release new applications faster, while the company’s e-commerce platform can tap into the business agility enabled by cloud computing.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title"/>
          </p:nvPr>
        </p:nvSpPr>
        <p:spPr>
          <a:xfrm>
            <a:off x="686300" y="208425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References</a:t>
            </a:r>
            <a:endParaRPr b="0" sz="3000"/>
          </a:p>
        </p:txBody>
      </p:sp>
      <p:sp>
        <p:nvSpPr>
          <p:cNvPr id="250" name="Google Shape;250;p42"/>
          <p:cNvSpPr txBox="1"/>
          <p:nvPr>
            <p:ph type="title"/>
          </p:nvPr>
        </p:nvSpPr>
        <p:spPr>
          <a:xfrm>
            <a:off x="729450" y="882529"/>
            <a:ext cx="7021200" cy="30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https://www.mongodb.com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https://docs.mongodb.com/manual/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249275" y="1000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801000"/>
            <a:ext cx="8520600" cy="41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94747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42494F"/>
                </a:solidFill>
                <a:latin typeface="Arial"/>
                <a:ea typeface="Arial"/>
                <a:cs typeface="Arial"/>
                <a:sym typeface="Arial"/>
              </a:rPr>
              <a:t>MongoDB is an open-source, non-relational database developed by MongoDB, Inc. </a:t>
            </a:r>
            <a:endParaRPr sz="1200">
              <a:solidFill>
                <a:srgbClr val="4249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494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42494F"/>
                </a:solidFill>
                <a:latin typeface="Arial"/>
                <a:ea typeface="Arial"/>
                <a:cs typeface="Arial"/>
                <a:sym typeface="Arial"/>
              </a:rPr>
              <a:t>MongoDB stores data in </a:t>
            </a:r>
            <a:r>
              <a:rPr lang="en" sz="1200">
                <a:solidFill>
                  <a:srgbClr val="42494F"/>
                </a:solidFill>
                <a:latin typeface="Arial"/>
                <a:ea typeface="Arial"/>
                <a:cs typeface="Arial"/>
                <a:sym typeface="Arial"/>
              </a:rPr>
              <a:t>flexible</a:t>
            </a:r>
            <a:r>
              <a:rPr lang="en" sz="1200">
                <a:solidFill>
                  <a:srgbClr val="42494F"/>
                </a:solidFill>
                <a:latin typeface="Arial"/>
                <a:ea typeface="Arial"/>
                <a:cs typeface="Arial"/>
                <a:sym typeface="Arial"/>
              </a:rPr>
              <a:t> JSON like document.</a:t>
            </a:r>
            <a:endParaRPr sz="1200">
              <a:solidFill>
                <a:srgbClr val="4249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94747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4947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Schema less and self-describing.</a:t>
            </a:r>
            <a:endParaRPr sz="1200">
              <a:solidFill>
                <a:srgbClr val="4947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0" rtl="0" algn="l">
              <a:lnSpc>
                <a:spcPct val="10909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l">
              <a:lnSpc>
                <a:spcPct val="10909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00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 algn="l">
              <a:lnSpc>
                <a:spcPct val="10909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13131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 algn="l">
              <a:lnSpc>
                <a:spcPct val="109090"/>
              </a:lnSpc>
              <a:spcBef>
                <a:spcPts val="1100"/>
              </a:spcBef>
              <a:spcAft>
                <a:spcPts val="800"/>
              </a:spcAft>
              <a:buNone/>
            </a:pPr>
            <a:br>
              <a:rPr lang="en" sz="1000">
                <a:solidFill>
                  <a:srgbClr val="31313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31313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200">
              <a:solidFill>
                <a:srgbClr val="4947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114425" y="93625"/>
            <a:ext cx="8540700" cy="49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50800" rtl="0" algn="l">
              <a:lnSpc>
                <a:spcPct val="10909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Sample Document</a:t>
            </a:r>
            <a:endParaRPr b="1" sz="2400">
              <a:solidFill>
                <a:schemeClr val="dk1"/>
              </a:solidFill>
            </a:endParaRPr>
          </a:p>
          <a:p>
            <a:pPr indent="0" lvl="0" marL="1828800" marR="50800" rtl="0" algn="l">
              <a:lnSpc>
                <a:spcPct val="100000"/>
              </a:lnSpc>
              <a:spcBef>
                <a:spcPts val="11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{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latin typeface="Arial"/>
                <a:ea typeface="Arial"/>
                <a:cs typeface="Arial"/>
                <a:sym typeface="Arial"/>
              </a:rPr>
              <a:t>   _id: ObjectId(7df78ad8902c)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latin typeface="Arial"/>
                <a:ea typeface="Arial"/>
                <a:cs typeface="Arial"/>
                <a:sym typeface="Arial"/>
              </a:rPr>
              <a:t>   title: 'MongoDB Deep Dive', 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latin typeface="Arial"/>
                <a:ea typeface="Arial"/>
                <a:cs typeface="Arial"/>
                <a:sym typeface="Arial"/>
              </a:rPr>
              <a:t>   description: 'MongoDB is NOSQL document based database',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latin typeface="Arial"/>
                <a:ea typeface="Arial"/>
                <a:cs typeface="Arial"/>
                <a:sym typeface="Arial"/>
              </a:rPr>
              <a:t>   by: ‘Mongo DB',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latin typeface="Arial"/>
                <a:ea typeface="Arial"/>
                <a:cs typeface="Arial"/>
                <a:sym typeface="Arial"/>
              </a:rPr>
              <a:t>   url: 'http://mongodb.com',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latin typeface="Arial"/>
                <a:ea typeface="Arial"/>
                <a:cs typeface="Arial"/>
                <a:sym typeface="Arial"/>
              </a:rPr>
              <a:t>   tags: ['mongodb', 'database', 'NoSQL'],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latin typeface="Arial"/>
                <a:ea typeface="Arial"/>
                <a:cs typeface="Arial"/>
                <a:sym typeface="Arial"/>
              </a:rPr>
              <a:t>   likes: 100, 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latin typeface="Arial"/>
                <a:ea typeface="Arial"/>
                <a:cs typeface="Arial"/>
                <a:sym typeface="Arial"/>
              </a:rPr>
              <a:t>   comments: [	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latin typeface="Arial"/>
                <a:ea typeface="Arial"/>
                <a:cs typeface="Arial"/>
                <a:sym typeface="Arial"/>
              </a:rPr>
              <a:t>      {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latin typeface="Arial"/>
                <a:ea typeface="Arial"/>
                <a:cs typeface="Arial"/>
                <a:sym typeface="Arial"/>
              </a:rPr>
              <a:t>         user:'Vijay',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latin typeface="Arial"/>
                <a:ea typeface="Arial"/>
                <a:cs typeface="Arial"/>
                <a:sym typeface="Arial"/>
              </a:rPr>
              <a:t>         message: 'My first comment',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latin typeface="Arial"/>
                <a:ea typeface="Arial"/>
                <a:cs typeface="Arial"/>
                <a:sym typeface="Arial"/>
              </a:rPr>
              <a:t>         dateCreated: new Date(2018,1,20,2,15),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latin typeface="Arial"/>
                <a:ea typeface="Arial"/>
                <a:cs typeface="Arial"/>
                <a:sym typeface="Arial"/>
              </a:rPr>
              <a:t>         like: 0 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latin typeface="Arial"/>
                <a:ea typeface="Arial"/>
                <a:cs typeface="Arial"/>
                <a:sym typeface="Arial"/>
              </a:rPr>
              <a:t>      },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latin typeface="Arial"/>
                <a:ea typeface="Arial"/>
                <a:cs typeface="Arial"/>
                <a:sym typeface="Arial"/>
              </a:rPr>
              <a:t>      {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latin typeface="Arial"/>
                <a:ea typeface="Arial"/>
                <a:cs typeface="Arial"/>
                <a:sym typeface="Arial"/>
              </a:rPr>
              <a:t>         user:'Jack',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latin typeface="Arial"/>
                <a:ea typeface="Arial"/>
                <a:cs typeface="Arial"/>
                <a:sym typeface="Arial"/>
              </a:rPr>
              <a:t>         message: 'My second comments',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latin typeface="Arial"/>
                <a:ea typeface="Arial"/>
                <a:cs typeface="Arial"/>
                <a:sym typeface="Arial"/>
              </a:rPr>
              <a:t>         dateCreated: new Date(2018,1,25,7,45),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latin typeface="Arial"/>
                <a:ea typeface="Arial"/>
                <a:cs typeface="Arial"/>
                <a:sym typeface="Arial"/>
              </a:rPr>
              <a:t>         like: 5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latin typeface="Arial"/>
                <a:ea typeface="Arial"/>
                <a:cs typeface="Arial"/>
                <a:sym typeface="Arial"/>
              </a:rPr>
              <a:t>      }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latin typeface="Arial"/>
                <a:ea typeface="Arial"/>
                <a:cs typeface="Arial"/>
                <a:sym typeface="Arial"/>
              </a:rPr>
              <a:t>   ]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latin typeface="Arial"/>
                <a:ea typeface="Arial"/>
                <a:cs typeface="Arial"/>
                <a:sym typeface="Arial"/>
              </a:rPr>
              <a:t>}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190375" y="1364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Key Features</a:t>
            </a:r>
            <a:endParaRPr sz="3200"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33750" y="892175"/>
            <a:ext cx="8550900" cy="41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747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494747"/>
                </a:solidFill>
                <a:latin typeface="Arial"/>
                <a:ea typeface="Arial"/>
                <a:cs typeface="Arial"/>
                <a:sym typeface="Arial"/>
              </a:rPr>
              <a:t>High Performance</a:t>
            </a:r>
            <a:endParaRPr b="1" sz="1200">
              <a:solidFill>
                <a:srgbClr val="49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200">
                <a:solidFill>
                  <a:srgbClr val="494747"/>
                </a:solidFill>
                <a:latin typeface="Arial"/>
                <a:ea typeface="Arial"/>
                <a:cs typeface="Arial"/>
                <a:sym typeface="Arial"/>
              </a:rPr>
              <a:t>Support for embedded data models reduces I/O activity on database system.</a:t>
            </a:r>
            <a:endParaRPr sz="1200">
              <a:solidFill>
                <a:srgbClr val="49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200">
                <a:solidFill>
                  <a:srgbClr val="494747"/>
                </a:solidFill>
                <a:latin typeface="Arial"/>
                <a:ea typeface="Arial"/>
                <a:cs typeface="Arial"/>
                <a:sym typeface="Arial"/>
              </a:rPr>
              <a:t>Indexes support faster queries and can include keys from embedded documents and arrays.</a:t>
            </a:r>
            <a:endParaRPr sz="1100">
              <a:solidFill>
                <a:srgbClr val="49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03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313030"/>
                </a:solidFill>
                <a:latin typeface="Arial"/>
                <a:ea typeface="Arial"/>
                <a:cs typeface="Arial"/>
                <a:sym typeface="Arial"/>
              </a:rPr>
              <a:t>Horizontal Scalability</a:t>
            </a:r>
            <a:endParaRPr b="1" sz="1200">
              <a:solidFill>
                <a:srgbClr val="3130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i="1" lang="en" sz="1200">
                <a:solidFill>
                  <a:srgbClr val="313030"/>
                </a:solidFill>
                <a:latin typeface="Arial"/>
                <a:ea typeface="Arial"/>
                <a:cs typeface="Arial"/>
                <a:sym typeface="Arial"/>
              </a:rPr>
              <a:t>Sharding</a:t>
            </a:r>
            <a:r>
              <a:rPr lang="en" sz="1200">
                <a:solidFill>
                  <a:srgbClr val="494747"/>
                </a:solidFill>
                <a:latin typeface="Arial"/>
                <a:ea typeface="Arial"/>
                <a:cs typeface="Arial"/>
                <a:sym typeface="Arial"/>
              </a:rPr>
              <a:t> distributes data across a cluster of machines.</a:t>
            </a:r>
            <a:endParaRPr sz="1200">
              <a:solidFill>
                <a:srgbClr val="49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200">
                <a:solidFill>
                  <a:srgbClr val="494747"/>
                </a:solidFill>
                <a:latin typeface="Arial"/>
                <a:ea typeface="Arial"/>
                <a:cs typeface="Arial"/>
                <a:sym typeface="Arial"/>
              </a:rPr>
              <a:t>Starting in 3.4, MongoDB supports creating </a:t>
            </a:r>
            <a:r>
              <a:rPr i="1" lang="en" sz="1200">
                <a:solidFill>
                  <a:srgbClr val="494747"/>
                </a:solidFill>
                <a:latin typeface="Arial"/>
                <a:ea typeface="Arial"/>
                <a:cs typeface="Arial"/>
                <a:sym typeface="Arial"/>
              </a:rPr>
              <a:t>zones</a:t>
            </a:r>
            <a:r>
              <a:rPr lang="en" sz="1200">
                <a:solidFill>
                  <a:srgbClr val="494747"/>
                </a:solidFill>
                <a:latin typeface="Arial"/>
                <a:ea typeface="Arial"/>
                <a:cs typeface="Arial"/>
                <a:sym typeface="Arial"/>
              </a:rPr>
              <a:t> of data based on the shard key. In a balanced cluster, MongoDB directs reads and writes covered by a zone only to those shards inside the zone.</a:t>
            </a:r>
            <a:endParaRPr sz="1200">
              <a:solidFill>
                <a:srgbClr val="49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03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313030"/>
                </a:solidFill>
                <a:latin typeface="Arial"/>
                <a:ea typeface="Arial"/>
                <a:cs typeface="Arial"/>
                <a:sym typeface="Arial"/>
              </a:rPr>
              <a:t>Rich Query Language</a:t>
            </a:r>
            <a:endParaRPr b="1" sz="1200">
              <a:solidFill>
                <a:srgbClr val="3130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03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313030"/>
                </a:solidFill>
                <a:latin typeface="Arial"/>
                <a:ea typeface="Arial"/>
                <a:cs typeface="Arial"/>
                <a:sym typeface="Arial"/>
              </a:rPr>
              <a:t>CRUD Operations</a:t>
            </a:r>
            <a:endParaRPr>
              <a:solidFill>
                <a:srgbClr val="3130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030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313030"/>
                </a:solidFill>
                <a:latin typeface="Arial"/>
                <a:ea typeface="Arial"/>
                <a:cs typeface="Arial"/>
                <a:sym typeface="Arial"/>
              </a:rPr>
              <a:t>Data Aggregation</a:t>
            </a:r>
            <a:endParaRPr sz="1200">
              <a:solidFill>
                <a:srgbClr val="3130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030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313030"/>
                </a:solidFill>
                <a:latin typeface="Arial"/>
                <a:ea typeface="Arial"/>
                <a:cs typeface="Arial"/>
                <a:sym typeface="Arial"/>
              </a:rPr>
              <a:t>Text Search and Geospatial Queries.</a:t>
            </a:r>
            <a:endParaRPr sz="1200">
              <a:solidFill>
                <a:srgbClr val="3130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030"/>
              </a:buClr>
              <a:buSzPts val="1200"/>
              <a:buFont typeface="Arial"/>
              <a:buChar char="●"/>
            </a:pPr>
            <a:r>
              <a:rPr b="1" lang="en">
                <a:solidFill>
                  <a:srgbClr val="313030"/>
                </a:solidFill>
                <a:latin typeface="Arial"/>
                <a:ea typeface="Arial"/>
                <a:cs typeface="Arial"/>
                <a:sym typeface="Arial"/>
              </a:rPr>
              <a:t>High Availability</a:t>
            </a:r>
            <a:endParaRPr b="1">
              <a:solidFill>
                <a:srgbClr val="3130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030"/>
              </a:buClr>
              <a:buSzPts val="1200"/>
              <a:buFont typeface="Arial"/>
              <a:buChar char="○"/>
            </a:pPr>
            <a:r>
              <a:rPr lang="en">
                <a:solidFill>
                  <a:srgbClr val="494747"/>
                </a:solidFill>
                <a:latin typeface="Arial"/>
                <a:ea typeface="Arial"/>
                <a:cs typeface="Arial"/>
                <a:sym typeface="Arial"/>
              </a:rPr>
              <a:t>MongoDB’s provides facility, called </a:t>
            </a:r>
            <a:r>
              <a:rPr i="1" lang="en" u="sng">
                <a:solidFill>
                  <a:srgbClr val="494747"/>
                </a:solidFill>
                <a:latin typeface="Arial"/>
                <a:ea typeface="Arial"/>
                <a:cs typeface="Arial"/>
                <a:sym typeface="Arial"/>
              </a:rPr>
              <a:t>replica set.</a:t>
            </a:r>
            <a:endParaRPr i="1" u="sng">
              <a:solidFill>
                <a:srgbClr val="49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</a:pPr>
            <a:r>
              <a:rPr i="1" lang="en" sz="1100">
                <a:solidFill>
                  <a:srgbClr val="494747"/>
                </a:solidFill>
                <a:latin typeface="Arial"/>
                <a:ea typeface="Arial"/>
                <a:cs typeface="Arial"/>
                <a:sym typeface="Arial"/>
              </a:rPr>
              <a:t>automatic</a:t>
            </a:r>
            <a:r>
              <a:rPr lang="en" sz="1100">
                <a:solidFill>
                  <a:srgbClr val="494747"/>
                </a:solidFill>
                <a:latin typeface="Arial"/>
                <a:ea typeface="Arial"/>
                <a:cs typeface="Arial"/>
                <a:sym typeface="Arial"/>
              </a:rPr>
              <a:t> failover and</a:t>
            </a:r>
            <a:endParaRPr sz="1100">
              <a:solidFill>
                <a:srgbClr val="49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</a:pPr>
            <a:r>
              <a:rPr lang="en" sz="1100">
                <a:solidFill>
                  <a:srgbClr val="494747"/>
                </a:solidFill>
                <a:latin typeface="Arial"/>
                <a:ea typeface="Arial"/>
                <a:cs typeface="Arial"/>
                <a:sym typeface="Arial"/>
              </a:rPr>
              <a:t>data redundancy.</a:t>
            </a:r>
            <a:endParaRPr sz="1100">
              <a:solidFill>
                <a:srgbClr val="49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747"/>
              </a:buClr>
              <a:buSzPts val="1100"/>
              <a:buFont typeface="Arial"/>
              <a:buChar char="■"/>
            </a:pPr>
            <a:r>
              <a:rPr lang="en">
                <a:solidFill>
                  <a:srgbClr val="4947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oplog </a:t>
            </a:r>
            <a:endParaRPr sz="1100">
              <a:solidFill>
                <a:srgbClr val="49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030"/>
              </a:buClr>
              <a:buSzPts val="1200"/>
              <a:buFont typeface="Arial"/>
              <a:buChar char="●"/>
            </a:pPr>
            <a:r>
              <a:rPr b="1" lang="en">
                <a:solidFill>
                  <a:srgbClr val="313030"/>
                </a:solidFill>
                <a:latin typeface="Arial"/>
                <a:ea typeface="Arial"/>
                <a:cs typeface="Arial"/>
                <a:sym typeface="Arial"/>
              </a:rPr>
              <a:t>Support for Multiple Storage Engines</a:t>
            </a:r>
            <a:endParaRPr b="1">
              <a:solidFill>
                <a:srgbClr val="3130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313030"/>
                </a:solidFill>
                <a:latin typeface="Arial"/>
                <a:ea typeface="Arial"/>
                <a:cs typeface="Arial"/>
                <a:sym typeface="Arial"/>
              </a:rPr>
              <a:t>WiredTiger Storage Engine</a:t>
            </a:r>
            <a:endParaRPr>
              <a:solidFill>
                <a:srgbClr val="49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494747"/>
                </a:solidFill>
                <a:latin typeface="Arial"/>
                <a:ea typeface="Arial"/>
                <a:cs typeface="Arial"/>
                <a:sym typeface="Arial"/>
              </a:rPr>
              <a:t>In-Memory Storage Engine</a:t>
            </a:r>
            <a:endParaRPr>
              <a:solidFill>
                <a:srgbClr val="49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494747"/>
                </a:solidFill>
                <a:latin typeface="Arial"/>
                <a:ea typeface="Arial"/>
                <a:cs typeface="Arial"/>
                <a:sym typeface="Arial"/>
              </a:rPr>
              <a:t>MMAPv1 Storage Engine (</a:t>
            </a:r>
            <a:r>
              <a:rPr i="1" lang="en">
                <a:solidFill>
                  <a:srgbClr val="494747"/>
                </a:solidFill>
                <a:latin typeface="Arial"/>
                <a:ea typeface="Arial"/>
                <a:cs typeface="Arial"/>
                <a:sym typeface="Arial"/>
              </a:rPr>
              <a:t>Deprecated in MongoDB 4.0</a:t>
            </a:r>
            <a:r>
              <a:rPr lang="en">
                <a:solidFill>
                  <a:srgbClr val="494747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rgbClr val="49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marR="38100" rtl="0" algn="l">
              <a:lnSpc>
                <a:spcPct val="138461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rgbClr val="3130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rgbClr val="3130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9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8125" y="136475"/>
            <a:ext cx="4103200" cy="970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1150" y="2272200"/>
            <a:ext cx="3016199" cy="19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132350" y="714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with SQL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222000" y="620375"/>
            <a:ext cx="8700000" cy="42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249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249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249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249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249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249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249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249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249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249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249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249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249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249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1" name="Google Shape;111;p20"/>
          <p:cNvGraphicFramePr/>
          <p:nvPr/>
        </p:nvGraphicFramePr>
        <p:xfrm>
          <a:off x="533400" y="89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{4AECBD34-43E3-4434-AEA0-8879B370AD7E}</a:tableStyleId>
              </a:tblPr>
              <a:tblGrid>
                <a:gridCol w="3045950"/>
                <a:gridCol w="36746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r>
                        <a:rPr b="1" lang="en"/>
                        <a:t>SQL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42494F"/>
                          </a:solidFill>
                        </a:rPr>
                        <a:t>MongoDB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43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2494F"/>
                          </a:solidFill>
                        </a:rPr>
                        <a:t>Table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43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2494F"/>
                          </a:solidFill>
                        </a:rPr>
                        <a:t>Collection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43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2494F"/>
                          </a:solidFill>
                        </a:rPr>
                        <a:t>Row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43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2494F"/>
                          </a:solidFill>
                        </a:rPr>
                        <a:t>Document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43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2494F"/>
                          </a:solidFill>
                        </a:rPr>
                        <a:t>Column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43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2494F"/>
                          </a:solidFill>
                        </a:rPr>
                        <a:t>Field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43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2494F"/>
                          </a:solidFill>
                        </a:rPr>
                        <a:t>JOINs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43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2494F"/>
                          </a:solidFill>
                        </a:rPr>
                        <a:t>Embedded documents, $lookup &amp; $graphLookup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43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2494F"/>
                          </a:solidFill>
                        </a:rPr>
                        <a:t>GROUP_BY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43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2494F"/>
                          </a:solidFill>
                        </a:rPr>
                        <a:t>Aggregation Pipeline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" name="Google Shape;116;p21"/>
          <p:cNvGraphicFramePr/>
          <p:nvPr/>
        </p:nvGraphicFramePr>
        <p:xfrm>
          <a:off x="152825" y="980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{4AECBD34-43E3-4434-AEA0-8879B370AD7E}</a:tableStyleId>
              </a:tblPr>
              <a:tblGrid>
                <a:gridCol w="3900750"/>
                <a:gridCol w="4937600"/>
              </a:tblGrid>
              <a:tr h="431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Oracle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MongoDB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09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CREATE</a:t>
                      </a:r>
                      <a:r>
                        <a:rPr lang="en" sz="9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90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TABLE</a:t>
                      </a:r>
                      <a:r>
                        <a:rPr lang="en" sz="9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people (id MEDIUMINT </a:t>
                      </a:r>
                      <a:r>
                        <a:rPr b="1" lang="en" sz="90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NOT</a:t>
                      </a:r>
                      <a:r>
                        <a:rPr lang="en" sz="9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90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NULL</a:t>
                      </a:r>
                      <a:br>
                        <a:rPr lang="en" sz="9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</a:br>
                      <a:r>
                        <a:rPr lang="en" sz="9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 AUTO_INCREMENT</a:t>
                      </a:r>
                      <a:r>
                        <a:rPr lang="en" sz="9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,</a:t>
                      </a:r>
                      <a:br>
                        <a:rPr lang="en" sz="9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</a:br>
                      <a:r>
                        <a:rPr lang="en" sz="9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 user_id </a:t>
                      </a:r>
                      <a:r>
                        <a:rPr lang="en" sz="90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Varchar</a:t>
                      </a:r>
                      <a:r>
                        <a:rPr lang="en" sz="9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(</a:t>
                      </a:r>
                      <a:r>
                        <a:rPr lang="en" sz="900">
                          <a:solidFill>
                            <a:srgbClr val="20805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30</a:t>
                      </a:r>
                      <a:r>
                        <a:rPr lang="en" sz="9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),</a:t>
                      </a:r>
                      <a:br>
                        <a:rPr lang="en" sz="9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</a:br>
                      <a:r>
                        <a:rPr lang="en" sz="9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 age </a:t>
                      </a:r>
                      <a:r>
                        <a:rPr lang="en" sz="90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Number</a:t>
                      </a:r>
                      <a:r>
                        <a:rPr lang="en" sz="9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,</a:t>
                      </a:r>
                      <a:br>
                        <a:rPr lang="en" sz="9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</a:br>
                      <a:r>
                        <a:rPr lang="en" sz="9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 status </a:t>
                      </a:r>
                      <a:r>
                        <a:rPr lang="en" sz="90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char</a:t>
                      </a:r>
                      <a:r>
                        <a:rPr lang="en" sz="9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(</a:t>
                      </a:r>
                      <a:r>
                        <a:rPr lang="en" sz="900">
                          <a:solidFill>
                            <a:srgbClr val="20805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r>
                        <a:rPr lang="en" sz="9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),</a:t>
                      </a:r>
                      <a:br>
                        <a:rPr lang="en" sz="9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</a:br>
                      <a:r>
                        <a:rPr lang="en" sz="9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 </a:t>
                      </a:r>
                      <a:r>
                        <a:rPr b="1" lang="en" sz="90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PRIMARY</a:t>
                      </a:r>
                      <a:r>
                        <a:rPr lang="en" sz="9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90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KEY</a:t>
                      </a:r>
                      <a:r>
                        <a:rPr lang="en" sz="9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(id));</a:t>
                      </a:r>
                      <a:endParaRPr sz="9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INSERT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INTO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people(user_id,age, status)</a:t>
                      </a:r>
                      <a:b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</a:b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VALUES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(</a:t>
                      </a:r>
                      <a:r>
                        <a:rPr lang="en" sz="1050">
                          <a:solidFill>
                            <a:srgbClr val="517918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"bcd001"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, </a:t>
                      </a:r>
                      <a:r>
                        <a:rPr lang="en" sz="1050">
                          <a:solidFill>
                            <a:srgbClr val="20805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45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, </a:t>
                      </a:r>
                      <a:r>
                        <a:rPr lang="en" sz="1050">
                          <a:solidFill>
                            <a:srgbClr val="517918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"A"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)</a:t>
                      </a:r>
                      <a:endParaRPr sz="9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db.people.insertOne(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CC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{ user_id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CC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CC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4070A0"/>
                          </a:solidFill>
                          <a:highlight>
                            <a:srgbClr val="FFFFCC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"bcd001"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CC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, age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CC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CC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208050"/>
                          </a:solidFill>
                          <a:highlight>
                            <a:srgbClr val="FFFFCC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45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CC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, status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CC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CC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4070A0"/>
                          </a:solidFill>
                          <a:highlight>
                            <a:srgbClr val="FFFFCC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"A"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CC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}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);</a:t>
                      </a:r>
                      <a:endParaRPr sz="9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db.createCollection(</a:t>
                      </a:r>
                      <a:r>
                        <a:rPr lang="en" sz="1050">
                          <a:solidFill>
                            <a:srgbClr val="4070A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"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people</a:t>
                      </a:r>
                      <a:r>
                        <a:rPr lang="en" sz="1050">
                          <a:solidFill>
                            <a:srgbClr val="4070A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"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);</a:t>
                      </a:r>
                      <a:endParaRPr sz="1050">
                        <a:solidFill>
                          <a:srgbClr val="22222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db.createCollection( "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products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", { capped: true, size: 100000 });</a:t>
                      </a:r>
                      <a:endParaRPr sz="1050">
                        <a:solidFill>
                          <a:srgbClr val="22222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marR="1143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db.products.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2CC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insertMany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( [ { item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4070A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"card"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, qty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20805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15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},</a:t>
                      </a:r>
                      <a:br>
                        <a:rPr lang="en" sz="1050">
                          <a:solidFill>
                            <a:srgbClr val="22222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</a:br>
                      <a:r>
                        <a:rPr lang="en" sz="1050">
                          <a:solidFill>
                            <a:srgbClr val="22222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   { item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4070A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"envelope"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, qty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20805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20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},</a:t>
                      </a:r>
                      <a:br>
                        <a:rPr lang="en" sz="1050">
                          <a:solidFill>
                            <a:srgbClr val="22222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</a:br>
                      <a:r>
                        <a:rPr lang="en" sz="1050">
                          <a:solidFill>
                            <a:srgbClr val="22222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   { item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4070A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"stamps"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, qty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20805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30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}] );</a:t>
                      </a:r>
                      <a:endParaRPr sz="1050">
                        <a:solidFill>
                          <a:srgbClr val="22222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618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ALTE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TABLE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people</a:t>
                      </a:r>
                      <a:b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</a:b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DROP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COLUMN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join_date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db.people.updateMany({ },</a:t>
                      </a:r>
                      <a:b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</a:b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CC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 { $unset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CC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CC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{ </a:t>
                      </a:r>
                      <a:r>
                        <a:rPr lang="en" sz="1050">
                          <a:solidFill>
                            <a:srgbClr val="4070A0"/>
                          </a:solidFill>
                          <a:highlight>
                            <a:srgbClr val="FFFFCC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"join_date"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CC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CC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4070A0"/>
                          </a:solidFill>
                          <a:highlight>
                            <a:srgbClr val="FFFFCC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""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CC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} }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);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8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CREATE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INDEX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idx_user_id_asc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ON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people(user_id)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db.people.createIndex(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CC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{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CC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user_id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CC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20805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CC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}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CC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);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8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DROP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TABLE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people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db.people.drop();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7" name="Google Shape;117;p21"/>
          <p:cNvSpPr txBox="1"/>
          <p:nvPr>
            <p:ph type="title"/>
          </p:nvPr>
        </p:nvSpPr>
        <p:spPr>
          <a:xfrm>
            <a:off x="152825" y="1875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Create/Alter Queries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" name="Google Shape;122;p22"/>
          <p:cNvGraphicFramePr/>
          <p:nvPr/>
        </p:nvGraphicFramePr>
        <p:xfrm>
          <a:off x="200225" y="775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{4AECBD34-43E3-4434-AEA0-8879B370AD7E}</a:tableStyleId>
              </a:tblPr>
              <a:tblGrid>
                <a:gridCol w="3818125"/>
                <a:gridCol w="4783075"/>
              </a:tblGrid>
              <a:tr h="431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Oracle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MongoDB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704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SELECT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*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FROM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people;</a:t>
                      </a:r>
                      <a:endParaRPr b="1" sz="900">
                        <a:solidFill>
                          <a:srgbClr val="007020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db.people.find();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492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SELECT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user_id, status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FROM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people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WHERE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status 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=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517918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"A"</a:t>
                      </a:r>
                      <a:endParaRPr sz="1050">
                        <a:solidFill>
                          <a:srgbClr val="517918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50">
                        <a:solidFill>
                          <a:srgbClr val="007020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db.people.find({ status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4070A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"A"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},{ user_id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20805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, status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20805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, _id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20805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0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})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SELECT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*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FROM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people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WHERE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status 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=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517918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"A"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OR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age 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=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20805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50</a:t>
                      </a:r>
                      <a:endParaRPr b="1" sz="1050">
                        <a:solidFill>
                          <a:srgbClr val="007020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db.people.find({ $or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[ { status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4070A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"A"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} ,{ age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20805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50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} ] })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22222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431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SELECT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*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FROM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people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WHERE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age 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&gt;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20805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25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AND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age 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&lt;=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20805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50</a:t>
                      </a:r>
                      <a:endParaRPr b="1" sz="1050">
                        <a:solidFill>
                          <a:srgbClr val="007020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db.people.find( { age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{ $gt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0805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25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, $lte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20805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50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} })</a:t>
                      </a:r>
                      <a:endParaRPr sz="1050">
                        <a:solidFill>
                          <a:srgbClr val="22222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SELECT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*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FROM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people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WHERE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user_id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like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517918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"%bc%"</a:t>
                      </a:r>
                      <a:endParaRPr b="1" sz="1050">
                        <a:solidFill>
                          <a:srgbClr val="007020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714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db.people.find( { user_id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235388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/^bc/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} )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rtl="0" algn="l">
                        <a:lnSpc>
                          <a:spcPct val="1714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db.people.find( { user_id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{ $regex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235388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/^bc/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} } )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618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714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SELECT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*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FROM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people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WHERE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user_id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like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517918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"bc%";</a:t>
                      </a:r>
                      <a:endParaRPr b="1" sz="1050">
                        <a:solidFill>
                          <a:srgbClr val="007020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714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db.people.find( { user_id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{ $regex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235388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/^bc/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} } );</a:t>
                      </a:r>
                      <a:endParaRPr sz="1050">
                        <a:solidFill>
                          <a:srgbClr val="22222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3" name="Google Shape;123;p22"/>
          <p:cNvSpPr txBox="1"/>
          <p:nvPr>
            <p:ph type="title"/>
          </p:nvPr>
        </p:nvSpPr>
        <p:spPr>
          <a:xfrm>
            <a:off x="149525" y="1035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Select</a:t>
            </a:r>
            <a:r>
              <a:rPr lang="en" sz="1800"/>
              <a:t> Queries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" name="Google Shape;128;p23"/>
          <p:cNvGraphicFramePr/>
          <p:nvPr/>
        </p:nvGraphicFramePr>
        <p:xfrm>
          <a:off x="200225" y="775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{4AECBD34-43E3-4434-AEA0-8879B370AD7E}</a:tableStyleId>
              </a:tblPr>
              <a:tblGrid>
                <a:gridCol w="3818125"/>
                <a:gridCol w="4783075"/>
              </a:tblGrid>
              <a:tr h="431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Oracle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MongoDB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704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SELECT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*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FROM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people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WHERE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status 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=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517918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"A"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ORDER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BY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user_id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ASC;</a:t>
                      </a:r>
                      <a:endParaRPr b="1" sz="1050">
                        <a:solidFill>
                          <a:srgbClr val="007020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db.people.find( { status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4070A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"A"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} ).sort( { user_id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20805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} );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492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SELECT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COUNT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(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*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)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FROM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people;</a:t>
                      </a:r>
                      <a:endParaRPr b="1" sz="1050">
                        <a:solidFill>
                          <a:srgbClr val="007020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db.people.count(); 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2CC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-or-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db.people.find().count();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SELECT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COUNT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(user_id)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FROM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people;</a:t>
                      </a:r>
                      <a:endParaRPr b="1" sz="1050">
                        <a:solidFill>
                          <a:srgbClr val="007020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db.people.count( { user_id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{ $exists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true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} } ); 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2CC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-or-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FF2CC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db.people.find( { user_id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{ $exists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true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} } ).count()</a:t>
                      </a:r>
                      <a:endParaRPr sz="1050">
                        <a:solidFill>
                          <a:srgbClr val="22222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431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SELECT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DISTINCT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(status)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FROM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people;</a:t>
                      </a:r>
                      <a:endParaRPr b="1" sz="1050">
                        <a:solidFill>
                          <a:srgbClr val="007020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db.people.aggregate( [ { $group 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{ _id 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4070A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"$status"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} } ]);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714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SELECT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*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FROM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people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LIMIT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20805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5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SKIP </a:t>
                      </a:r>
                      <a:r>
                        <a:rPr lang="en" sz="1050">
                          <a:solidFill>
                            <a:srgbClr val="20805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10;</a:t>
                      </a:r>
                      <a:endParaRPr b="1" sz="1050">
                        <a:solidFill>
                          <a:srgbClr val="007020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714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db.people.find().limit(</a:t>
                      </a:r>
                      <a:r>
                        <a:rPr lang="en" sz="1050">
                          <a:solidFill>
                            <a:srgbClr val="20805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5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).skip(</a:t>
                      </a:r>
                      <a:r>
                        <a:rPr lang="en" sz="1050">
                          <a:solidFill>
                            <a:srgbClr val="20805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10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);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618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714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EXPLAIN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SELECT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*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FROM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people </a:t>
                      </a:r>
                      <a:r>
                        <a:rPr b="1" lang="en" sz="1050">
                          <a:solidFill>
                            <a:srgbClr val="00702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WHERE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status 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=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517918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"A;</a:t>
                      </a:r>
                      <a:endParaRPr b="1" sz="1050">
                        <a:solidFill>
                          <a:srgbClr val="007020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714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db.people.find( { status</a:t>
                      </a:r>
                      <a:r>
                        <a:rPr lang="en" sz="10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lang="en" sz="1050">
                          <a:solidFill>
                            <a:srgbClr val="4070A0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"A"</a:t>
                      </a: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} ).explain();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9" name="Google Shape;129;p23"/>
          <p:cNvSpPr txBox="1"/>
          <p:nvPr>
            <p:ph type="title"/>
          </p:nvPr>
        </p:nvSpPr>
        <p:spPr>
          <a:xfrm>
            <a:off x="149525" y="1035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Select Queries Continued..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